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Amatic SC" pitchFamily="2" charset="-79"/>
      <p:regular r:id="rId18"/>
      <p:bold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  <p:embeddedFont>
      <p:font typeface="Source Code Pro" panose="020B0509030403020204" pitchFamily="49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3"/>
    <p:restoredTop sz="94681"/>
  </p:normalViewPr>
  <p:slideViewPr>
    <p:cSldViewPr snapToGrid="0">
      <p:cViewPr varScale="1">
        <p:scale>
          <a:sx n="145" d="100"/>
          <a:sy n="145" d="100"/>
        </p:scale>
        <p:origin x="176" y="3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626e143f2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626e143f2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9fb0fcf6b1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9fb0fcf6b1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9fb0fcf6b1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9fb0fcf6b1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9fb0fcf6b1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9fb0fcf6b1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9fb0fcf6b1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9fb0fcf6b1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626e1444e5_4_2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626e1444e5_4_2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626e1444e5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626e1444e5_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626e1444e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626e1444e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9fb0fcf6b1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9fb0fcf6b1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626e1444e5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626e1444e5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1212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Identify which leagues have higher transfer value compared to others.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9fb0fcf6b1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9fb0fcf6b1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26e143f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626e143f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626e143f2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626e143f2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626e143f2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626e143f26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/>
          <p:nvPr/>
        </p:nvSpPr>
        <p:spPr>
          <a:xfrm>
            <a:off x="0" y="3438775"/>
            <a:ext cx="9144000" cy="1704600"/>
          </a:xfrm>
          <a:prstGeom prst="rect">
            <a:avLst/>
          </a:prstGeom>
          <a:solidFill>
            <a:srgbClr val="0B7140">
              <a:alpha val="836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760"/>
              <a:t>Decoding the market: A comprehensive analysis of soccer player evaluation </a:t>
            </a:r>
            <a:endParaRPr sz="4760"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Shantanu Trivikram, Hayk Mkhitaryan, Jorge Garzon,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Aditya Dhanotia </a:t>
            </a:r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311700" y="25950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Professor: Lorena Martin</a:t>
            </a: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4225" y="392150"/>
            <a:ext cx="538075" cy="5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145675" y="2406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November 29, 2023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>
            <a:spLocks noGrp="1"/>
          </p:cNvSpPr>
          <p:nvPr>
            <p:ph type="title"/>
          </p:nvPr>
        </p:nvSpPr>
        <p:spPr>
          <a:xfrm>
            <a:off x="311700" y="621975"/>
            <a:ext cx="25743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 of the player by League</a:t>
            </a:r>
            <a:endParaRPr/>
          </a:p>
        </p:txBody>
      </p:sp>
      <p:sp>
        <p:nvSpPr>
          <p:cNvPr id="165" name="Google Shape;165;p22"/>
          <p:cNvSpPr txBox="1">
            <a:spLocks noGrp="1"/>
          </p:cNvSpPr>
          <p:nvPr>
            <p:ph type="body" idx="1"/>
          </p:nvPr>
        </p:nvSpPr>
        <p:spPr>
          <a:xfrm>
            <a:off x="311700" y="2005500"/>
            <a:ext cx="2257800" cy="25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ANOVA test Results</a:t>
            </a: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Premier League player values differ from other leagues</a:t>
            </a: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pic>
        <p:nvPicPr>
          <p:cNvPr id="166" name="Google Shape;1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9275" y="621975"/>
            <a:ext cx="6464724" cy="424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</a:t>
            </a:r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225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●"/>
            </a:pPr>
            <a:r>
              <a:rPr lang="en" sz="1600">
                <a:solidFill>
                  <a:schemeClr val="accent1"/>
                </a:solidFill>
              </a:rPr>
              <a:t>Predicting the market value is a complex task that involves a multitude of factors:</a:t>
            </a:r>
            <a:endParaRPr sz="1600">
              <a:solidFill>
                <a:schemeClr val="accent1"/>
              </a:solidFill>
            </a:endParaRPr>
          </a:p>
          <a:p>
            <a:pPr marL="1371600" lvl="2" indent="-3117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■"/>
            </a:pPr>
            <a:r>
              <a:rPr lang="en" sz="1416">
                <a:solidFill>
                  <a:schemeClr val="accent1"/>
                </a:solidFill>
              </a:rPr>
              <a:t>Age</a:t>
            </a:r>
            <a:endParaRPr sz="1416">
              <a:solidFill>
                <a:schemeClr val="accent1"/>
              </a:solidFill>
            </a:endParaRPr>
          </a:p>
          <a:p>
            <a:pPr marL="1371600" lvl="2" indent="-3117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■"/>
            </a:pPr>
            <a:r>
              <a:rPr lang="en" sz="1416">
                <a:solidFill>
                  <a:schemeClr val="accent1"/>
                </a:solidFill>
              </a:rPr>
              <a:t>Nationality</a:t>
            </a:r>
            <a:endParaRPr sz="1416">
              <a:solidFill>
                <a:schemeClr val="accent1"/>
              </a:solidFill>
            </a:endParaRPr>
          </a:p>
          <a:p>
            <a:pPr marL="1371600" lvl="2" indent="-3117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■"/>
            </a:pPr>
            <a:r>
              <a:rPr lang="en" sz="1416">
                <a:solidFill>
                  <a:schemeClr val="accent1"/>
                </a:solidFill>
              </a:rPr>
              <a:t>Position </a:t>
            </a:r>
            <a:endParaRPr sz="1416">
              <a:solidFill>
                <a:schemeClr val="accent1"/>
              </a:solidFill>
            </a:endParaRPr>
          </a:p>
          <a:p>
            <a:pPr marL="1371600" lvl="2" indent="-3117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■"/>
            </a:pPr>
            <a:r>
              <a:rPr lang="en" sz="1416">
                <a:solidFill>
                  <a:schemeClr val="accent1"/>
                </a:solidFill>
              </a:rPr>
              <a:t>Popularity </a:t>
            </a:r>
            <a:endParaRPr sz="1416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16">
              <a:solidFill>
                <a:schemeClr val="accent1"/>
              </a:solidFill>
            </a:endParaRPr>
          </a:p>
          <a:p>
            <a:pPr marL="457200" lvl="0" indent="-31083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7500"/>
              <a:buChar char="●"/>
            </a:pPr>
            <a:r>
              <a:rPr lang="en" sz="1600">
                <a:solidFill>
                  <a:schemeClr val="accent1"/>
                </a:solidFill>
              </a:rPr>
              <a:t>The higher the players plays, the more expensive they will be. </a:t>
            </a:r>
            <a:r>
              <a:rPr lang="en" sz="1600" b="1">
                <a:solidFill>
                  <a:schemeClr val="accent1"/>
                </a:solidFill>
              </a:rPr>
              <a:t>xG, passes completed, passes into penalty area</a:t>
            </a:r>
            <a:r>
              <a:rPr lang="en">
                <a:solidFill>
                  <a:schemeClr val="accent1"/>
                </a:solidFill>
              </a:rPr>
              <a:t> </a:t>
            </a:r>
            <a:endParaRPr>
              <a:solidFill>
                <a:schemeClr val="accent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  <a:p>
            <a:pPr marL="457200" lvl="0" indent="-32353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●"/>
            </a:pPr>
            <a:r>
              <a:rPr lang="en" sz="1616">
                <a:solidFill>
                  <a:schemeClr val="accent1"/>
                </a:solidFill>
              </a:rPr>
              <a:t>No defenders included in the top 20</a:t>
            </a:r>
            <a:endParaRPr sz="1616">
              <a:solidFill>
                <a:schemeClr val="accent1"/>
              </a:solidFill>
            </a:endParaRPr>
          </a:p>
        </p:txBody>
      </p:sp>
      <p:pic>
        <p:nvPicPr>
          <p:cNvPr id="174" name="Google Shape;17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8974" y="922901"/>
            <a:ext cx="2266752" cy="15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1600" y="2769825"/>
            <a:ext cx="1947975" cy="1947975"/>
          </a:xfrm>
          <a:prstGeom prst="rect">
            <a:avLst/>
          </a:prstGeom>
          <a:noFill/>
          <a:ln>
            <a:noFill/>
          </a:ln>
          <a:effectLst>
            <a:outerShdw algn="bl" rotWithShape="0">
              <a:srgbClr val="000000">
                <a:alpha val="0"/>
              </a:srgbClr>
            </a:outerShdw>
            <a:reflection stA="0" endPos="1000" fadeDir="5400012" sy="-100000" algn="bl" rotWithShape="0"/>
          </a:effectLst>
        </p:spPr>
      </p:pic>
      <p:pic>
        <p:nvPicPr>
          <p:cNvPr id="176" name="Google Shape;17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2250" y="3207002"/>
            <a:ext cx="2685876" cy="15108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Implications</a:t>
            </a:r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>
                <a:solidFill>
                  <a:schemeClr val="accent1"/>
                </a:solidFill>
              </a:rPr>
              <a:t>Premier league significant increase in spending in 2023. </a:t>
            </a:r>
            <a:endParaRPr>
              <a:solidFill>
                <a:schemeClr val="accent1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</a:pPr>
            <a:r>
              <a:rPr lang="en">
                <a:solidFill>
                  <a:schemeClr val="accent1"/>
                </a:solidFill>
              </a:rPr>
              <a:t>Spent a record of £2.36 billion ($2.97 billion)</a:t>
            </a:r>
            <a:endParaRPr>
              <a:solidFill>
                <a:schemeClr val="accen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>
                <a:solidFill>
                  <a:schemeClr val="accent1"/>
                </a:solidFill>
              </a:rPr>
              <a:t>Since Todd Boehly, Chelsea has spent almost £1 billion </a:t>
            </a:r>
            <a:endParaRPr>
              <a:solidFill>
                <a:schemeClr val="accent1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</a:pPr>
            <a:r>
              <a:rPr lang="en">
                <a:solidFill>
                  <a:schemeClr val="accent1"/>
                </a:solidFill>
              </a:rPr>
              <a:t>Moises Caicedo → £115M - £90M</a:t>
            </a:r>
            <a:endParaRPr>
              <a:solidFill>
                <a:schemeClr val="accent1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</a:pPr>
            <a:r>
              <a:rPr lang="en">
                <a:solidFill>
                  <a:schemeClr val="accent1"/>
                </a:solidFill>
              </a:rPr>
              <a:t>Enzo Fernandez → £106M - £80M</a:t>
            </a:r>
            <a:endParaRPr>
              <a:solidFill>
                <a:schemeClr val="accent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1"/>
                </a:solidFill>
              </a:rPr>
              <a:t> 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84" name="Google Shape;184;p24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>
                <a:solidFill>
                  <a:schemeClr val="accent1"/>
                </a:solidFill>
              </a:rPr>
              <a:t>Clubs are overspending and failing to manage finances accurately. </a:t>
            </a:r>
            <a:endParaRPr>
              <a:solidFill>
                <a:schemeClr val="accen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>
                <a:solidFill>
                  <a:schemeClr val="accent1"/>
                </a:solidFill>
              </a:rPr>
              <a:t>Everton faced 10 points deduction </a:t>
            </a:r>
            <a:endParaRPr>
              <a:solidFill>
                <a:schemeClr val="accen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>
                <a:solidFill>
                  <a:schemeClr val="accent1"/>
                </a:solidFill>
              </a:rPr>
              <a:t>Man city have been charged with 115 financial breaches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85" name="Google Shape;18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0043" y="1228668"/>
            <a:ext cx="2484599" cy="124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5187" y="3393800"/>
            <a:ext cx="2612926" cy="146977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 </a:t>
            </a:r>
            <a:endParaRPr/>
          </a:p>
        </p:txBody>
      </p:sp>
      <p:sp>
        <p:nvSpPr>
          <p:cNvPr id="193" name="Google Shape;193;p2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●"/>
            </a:pPr>
            <a:r>
              <a:rPr lang="en">
                <a:solidFill>
                  <a:schemeClr val="accent1"/>
                </a:solidFill>
              </a:rPr>
              <a:t>A balanced approach to player valuation and financial responsibility is crucial for the overall health of clubs.</a:t>
            </a:r>
            <a:endParaRPr>
              <a:solidFill>
                <a:schemeClr val="accent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  <a:p>
            <a:pPr marL="457200" lvl="0" indent="-325755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●"/>
            </a:pPr>
            <a:r>
              <a:rPr lang="en">
                <a:solidFill>
                  <a:schemeClr val="accent1"/>
                </a:solidFill>
              </a:rPr>
              <a:t>It is recommended that clubs consider a range of performance metrics and off the field factors when assessing a players value.</a:t>
            </a:r>
            <a:endParaRPr>
              <a:solidFill>
                <a:schemeClr val="accent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  <a:p>
            <a:pPr marL="457200" lvl="0" indent="-325755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●"/>
            </a:pPr>
            <a:r>
              <a:rPr lang="en">
                <a:solidFill>
                  <a:schemeClr val="accent1"/>
                </a:solidFill>
              </a:rPr>
              <a:t>It guides clubs to more informed decisions during player recruitment and avoiding financial implications. </a:t>
            </a: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94" name="Google Shape;194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>
            <a:spLocks noGrp="1"/>
          </p:cNvSpPr>
          <p:nvPr>
            <p:ph type="body" idx="1"/>
          </p:nvPr>
        </p:nvSpPr>
        <p:spPr>
          <a:xfrm>
            <a:off x="122842" y="1339850"/>
            <a:ext cx="8520600" cy="33233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3432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●"/>
            </a:pPr>
            <a:r>
              <a:rPr lang="en" dirty="0">
                <a:solidFill>
                  <a:schemeClr val="accent1"/>
                </a:solidFill>
              </a:rPr>
              <a:t>He, Y. (n.d.). Predicting Market Value of Soccer Players Using Linear Modeling Techniques. Retrieved from University of California, Berkeley</a:t>
            </a:r>
            <a:endParaRPr dirty="0">
              <a:solidFill>
                <a:schemeClr val="accent1"/>
              </a:solidFill>
            </a:endParaRPr>
          </a:p>
          <a:p>
            <a:pPr marL="457200" lvl="0" indent="-33432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●"/>
            </a:pPr>
            <a:r>
              <a:rPr lang="en" dirty="0">
                <a:solidFill>
                  <a:schemeClr val="accent1"/>
                </a:solidFill>
              </a:rPr>
              <a:t>Public Library of Science. (2023, August 16). Google Trends data can improve predictions of soccer players' market value. </a:t>
            </a:r>
            <a:endParaRPr dirty="0">
              <a:solidFill>
                <a:schemeClr val="accent1"/>
              </a:solidFill>
            </a:endParaRPr>
          </a:p>
          <a:p>
            <a:pPr marL="457200" lvl="0" indent="-33432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●"/>
            </a:pPr>
            <a:r>
              <a:rPr lang="en" dirty="0">
                <a:solidFill>
                  <a:schemeClr val="accent1"/>
                </a:solidFill>
              </a:rPr>
              <a:t>Reuters. (2023, September 2). Premier League clubs spend record 2.36 billion pounds in the transfer window. Retrieved from Reuters: </a:t>
            </a:r>
            <a:endParaRPr dirty="0">
              <a:solidFill>
                <a:schemeClr val="accent1"/>
              </a:solidFill>
            </a:endParaRPr>
          </a:p>
          <a:p>
            <a:pPr marL="457200" lvl="0" indent="-33432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●"/>
            </a:pPr>
            <a:r>
              <a:rPr lang="en" dirty="0" err="1">
                <a:solidFill>
                  <a:schemeClr val="accent1"/>
                </a:solidFill>
              </a:rPr>
              <a:t>Behravan</a:t>
            </a:r>
            <a:r>
              <a:rPr lang="en" dirty="0">
                <a:solidFill>
                  <a:schemeClr val="accent1"/>
                </a:solidFill>
              </a:rPr>
              <a:t>, I., &amp; Mohammad </a:t>
            </a:r>
            <a:r>
              <a:rPr lang="en" dirty="0" err="1">
                <a:solidFill>
                  <a:schemeClr val="accent1"/>
                </a:solidFill>
              </a:rPr>
              <a:t>Razavi</a:t>
            </a:r>
            <a:r>
              <a:rPr lang="en" dirty="0">
                <a:solidFill>
                  <a:schemeClr val="accent1"/>
                </a:solidFill>
              </a:rPr>
              <a:t>, S. (2020, October 24). A novel machine learning method for estimating football players’ value in the transfer market.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00" name="Google Shape;200;p2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01" name="Google Shape;201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>
            <a:spLocks noGrp="1"/>
          </p:cNvSpPr>
          <p:nvPr>
            <p:ph type="body" idx="1"/>
          </p:nvPr>
        </p:nvSpPr>
        <p:spPr>
          <a:xfrm>
            <a:off x="311700" y="97802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Thank you &amp; Have a great winter break</a:t>
            </a:r>
            <a:endParaRPr sz="4200" b="1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45720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7" name="Google Shape;20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3625" y="1396150"/>
            <a:ext cx="3747350" cy="374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311700" y="354925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grpSp>
        <p:nvGrpSpPr>
          <p:cNvPr id="67" name="Google Shape;67;p14"/>
          <p:cNvGrpSpPr/>
          <p:nvPr/>
        </p:nvGrpSpPr>
        <p:grpSpPr>
          <a:xfrm>
            <a:off x="618783" y="1880595"/>
            <a:ext cx="1441311" cy="1810347"/>
            <a:chOff x="618820" y="1574025"/>
            <a:chExt cx="1418334" cy="1567400"/>
          </a:xfrm>
        </p:grpSpPr>
        <p:cxnSp>
          <p:nvCxnSpPr>
            <p:cNvPr id="68" name="Google Shape;68;p14"/>
            <p:cNvCxnSpPr/>
            <p:nvPr/>
          </p:nvCxnSpPr>
          <p:spPr>
            <a:xfrm>
              <a:off x="1299277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0B774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9" name="Google Shape;69;p14"/>
            <p:cNvSpPr/>
            <p:nvPr/>
          </p:nvSpPr>
          <p:spPr>
            <a:xfrm flipH="1">
              <a:off x="618820" y="2306625"/>
              <a:ext cx="1418100" cy="143400"/>
            </a:xfrm>
            <a:prstGeom prst="parallelogram">
              <a:avLst>
                <a:gd name="adj" fmla="val 96952"/>
              </a:avLst>
            </a:prstGeom>
            <a:solidFill>
              <a:srgbClr val="0B7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619055" y="2460450"/>
              <a:ext cx="1418100" cy="143400"/>
            </a:xfrm>
            <a:prstGeom prst="parallelogram">
              <a:avLst>
                <a:gd name="adj" fmla="val 96952"/>
              </a:avLst>
            </a:prstGeom>
            <a:solidFill>
              <a:srgbClr val="085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" name="Google Shape;71;p14"/>
            <p:cNvGrpSpPr/>
            <p:nvPr/>
          </p:nvGrpSpPr>
          <p:grpSpPr>
            <a:xfrm>
              <a:off x="719081" y="1574025"/>
              <a:ext cx="1175119" cy="1567400"/>
              <a:chOff x="1314039" y="1574025"/>
              <a:chExt cx="1175119" cy="1567400"/>
            </a:xfrm>
          </p:grpSpPr>
          <p:sp>
            <p:nvSpPr>
              <p:cNvPr id="72" name="Google Shape;72;p14"/>
              <p:cNvSpPr txBox="1"/>
              <p:nvPr/>
            </p:nvSpPr>
            <p:spPr>
              <a:xfrm>
                <a:off x="1321858" y="2695025"/>
                <a:ext cx="11673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rgbClr val="0B7140"/>
                    </a:solidFill>
                    <a:latin typeface="Roboto"/>
                    <a:ea typeface="Roboto"/>
                    <a:cs typeface="Roboto"/>
                    <a:sym typeface="Roboto"/>
                  </a:rPr>
                  <a:t>Study Objective</a:t>
                </a:r>
                <a:endParaRPr sz="1000" b="1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3" name="Google Shape;73;p14"/>
              <p:cNvSpPr txBox="1"/>
              <p:nvPr/>
            </p:nvSpPr>
            <p:spPr>
              <a:xfrm>
                <a:off x="1314039" y="1574025"/>
                <a:ext cx="624300" cy="24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800">
                    <a:solidFill>
                      <a:srgbClr val="0B7140"/>
                    </a:solidFill>
                    <a:latin typeface="Roboto"/>
                    <a:ea typeface="Roboto"/>
                    <a:cs typeface="Roboto"/>
                    <a:sym typeface="Roboto"/>
                  </a:rPr>
                  <a:t>1Min</a:t>
                </a:r>
                <a:endParaRPr sz="8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74" name="Google Shape;74;p14"/>
          <p:cNvGrpSpPr/>
          <p:nvPr/>
        </p:nvGrpSpPr>
        <p:grpSpPr>
          <a:xfrm>
            <a:off x="3254535" y="1880595"/>
            <a:ext cx="1441311" cy="1810347"/>
            <a:chOff x="1917073" y="1575830"/>
            <a:chExt cx="1418334" cy="1567400"/>
          </a:xfrm>
        </p:grpSpPr>
        <p:cxnSp>
          <p:nvCxnSpPr>
            <p:cNvPr id="75" name="Google Shape;75;p14"/>
            <p:cNvCxnSpPr/>
            <p:nvPr/>
          </p:nvCxnSpPr>
          <p:spPr>
            <a:xfrm>
              <a:off x="2597529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0B774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6" name="Google Shape;76;p14"/>
            <p:cNvSpPr/>
            <p:nvPr/>
          </p:nvSpPr>
          <p:spPr>
            <a:xfrm flipH="1">
              <a:off x="1917073" y="2306625"/>
              <a:ext cx="1418100" cy="143400"/>
            </a:xfrm>
            <a:prstGeom prst="parallelogram">
              <a:avLst>
                <a:gd name="adj" fmla="val 96952"/>
              </a:avLst>
            </a:prstGeom>
            <a:solidFill>
              <a:srgbClr val="0B7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1917307" y="2460450"/>
              <a:ext cx="1418100" cy="143400"/>
            </a:xfrm>
            <a:prstGeom prst="parallelogram">
              <a:avLst>
                <a:gd name="adj" fmla="val 96952"/>
              </a:avLst>
            </a:prstGeom>
            <a:solidFill>
              <a:srgbClr val="085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4"/>
            <p:cNvSpPr txBox="1"/>
            <p:nvPr/>
          </p:nvSpPr>
          <p:spPr>
            <a:xfrm>
              <a:off x="2021560" y="2696830"/>
              <a:ext cx="1167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Analysis</a:t>
              </a:r>
              <a:endParaRPr sz="1000" b="1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9" name="Google Shape;79;p14"/>
            <p:cNvSpPr txBox="1"/>
            <p:nvPr/>
          </p:nvSpPr>
          <p:spPr>
            <a:xfrm>
              <a:off x="2013741" y="1575830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2-3min</a:t>
              </a:r>
              <a:endParaRPr sz="8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0" name="Google Shape;80;p14"/>
          <p:cNvGrpSpPr/>
          <p:nvPr/>
        </p:nvGrpSpPr>
        <p:grpSpPr>
          <a:xfrm>
            <a:off x="1939657" y="1880595"/>
            <a:ext cx="1441311" cy="1810347"/>
            <a:chOff x="3214118" y="1575830"/>
            <a:chExt cx="1418334" cy="1567400"/>
          </a:xfrm>
        </p:grpSpPr>
        <p:cxnSp>
          <p:nvCxnSpPr>
            <p:cNvPr id="81" name="Google Shape;81;p14"/>
            <p:cNvCxnSpPr/>
            <p:nvPr/>
          </p:nvCxnSpPr>
          <p:spPr>
            <a:xfrm>
              <a:off x="3894575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2" name="Google Shape;82;p14"/>
            <p:cNvSpPr/>
            <p:nvPr/>
          </p:nvSpPr>
          <p:spPr>
            <a:xfrm flipH="1">
              <a:off x="3214118" y="2306625"/>
              <a:ext cx="1418100" cy="143400"/>
            </a:xfrm>
            <a:prstGeom prst="parallelogram">
              <a:avLst>
                <a:gd name="adj" fmla="val 96952"/>
              </a:avLst>
            </a:prstGeom>
            <a:solidFill>
              <a:srgbClr val="C2C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3214352" y="2460450"/>
              <a:ext cx="1418100" cy="143400"/>
            </a:xfrm>
            <a:prstGeom prst="parallelogram">
              <a:avLst>
                <a:gd name="adj" fmla="val 96952"/>
              </a:avLst>
            </a:pr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4"/>
            <p:cNvSpPr txBox="1"/>
            <p:nvPr/>
          </p:nvSpPr>
          <p:spPr>
            <a:xfrm>
              <a:off x="3324920" y="2696830"/>
              <a:ext cx="1167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Data Description</a:t>
              </a:r>
              <a:endParaRPr sz="1000" b="1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" name="Google Shape;85;p14"/>
            <p:cNvSpPr txBox="1"/>
            <p:nvPr/>
          </p:nvSpPr>
          <p:spPr>
            <a:xfrm>
              <a:off x="3317101" y="1575830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1-2min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6" name="Google Shape;86;p14"/>
          <p:cNvGrpSpPr/>
          <p:nvPr/>
        </p:nvGrpSpPr>
        <p:grpSpPr>
          <a:xfrm>
            <a:off x="4574569" y="1880595"/>
            <a:ext cx="1441311" cy="1810347"/>
            <a:chOff x="4511544" y="1575830"/>
            <a:chExt cx="1418334" cy="1567400"/>
          </a:xfrm>
        </p:grpSpPr>
        <p:cxnSp>
          <p:nvCxnSpPr>
            <p:cNvPr id="87" name="Google Shape;87;p14"/>
            <p:cNvCxnSpPr/>
            <p:nvPr/>
          </p:nvCxnSpPr>
          <p:spPr>
            <a:xfrm>
              <a:off x="5192001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8" name="Google Shape;88;p14"/>
            <p:cNvSpPr/>
            <p:nvPr/>
          </p:nvSpPr>
          <p:spPr>
            <a:xfrm flipH="1">
              <a:off x="4511544" y="2306625"/>
              <a:ext cx="1418100" cy="143400"/>
            </a:xfrm>
            <a:prstGeom prst="parallelogram">
              <a:avLst>
                <a:gd name="adj" fmla="val 96952"/>
              </a:avLst>
            </a:prstGeom>
            <a:solidFill>
              <a:srgbClr val="C2C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4511779" y="2460450"/>
              <a:ext cx="1418100" cy="143400"/>
            </a:xfrm>
            <a:prstGeom prst="parallelogram">
              <a:avLst>
                <a:gd name="adj" fmla="val 96952"/>
              </a:avLst>
            </a:pr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4"/>
            <p:cNvSpPr txBox="1"/>
            <p:nvPr/>
          </p:nvSpPr>
          <p:spPr>
            <a:xfrm>
              <a:off x="4619580" y="2696830"/>
              <a:ext cx="1167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Results</a:t>
              </a:r>
              <a:endParaRPr sz="1000" b="1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1" name="Google Shape;91;p14"/>
            <p:cNvSpPr txBox="1"/>
            <p:nvPr/>
          </p:nvSpPr>
          <p:spPr>
            <a:xfrm>
              <a:off x="4611761" y="1575830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3-4 min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2" name="Google Shape;92;p14"/>
          <p:cNvGrpSpPr/>
          <p:nvPr/>
        </p:nvGrpSpPr>
        <p:grpSpPr>
          <a:xfrm>
            <a:off x="7211351" y="1880595"/>
            <a:ext cx="1441311" cy="1810347"/>
            <a:chOff x="4511544" y="1575830"/>
            <a:chExt cx="1418334" cy="1567400"/>
          </a:xfrm>
        </p:grpSpPr>
        <p:cxnSp>
          <p:nvCxnSpPr>
            <p:cNvPr id="93" name="Google Shape;93;p14"/>
            <p:cNvCxnSpPr/>
            <p:nvPr/>
          </p:nvCxnSpPr>
          <p:spPr>
            <a:xfrm>
              <a:off x="5192001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4" name="Google Shape;94;p14"/>
            <p:cNvSpPr/>
            <p:nvPr/>
          </p:nvSpPr>
          <p:spPr>
            <a:xfrm flipH="1">
              <a:off x="4511544" y="2306625"/>
              <a:ext cx="1418100" cy="143400"/>
            </a:xfrm>
            <a:prstGeom prst="parallelogram">
              <a:avLst>
                <a:gd name="adj" fmla="val 96952"/>
              </a:avLst>
            </a:prstGeom>
            <a:solidFill>
              <a:srgbClr val="C2C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4511779" y="2460450"/>
              <a:ext cx="1418100" cy="143400"/>
            </a:xfrm>
            <a:prstGeom prst="parallelogram">
              <a:avLst>
                <a:gd name="adj" fmla="val 96952"/>
              </a:avLst>
            </a:pr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4"/>
            <p:cNvSpPr txBox="1"/>
            <p:nvPr/>
          </p:nvSpPr>
          <p:spPr>
            <a:xfrm>
              <a:off x="4619580" y="2696830"/>
              <a:ext cx="1167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Limitations/Recommendations</a:t>
              </a:r>
              <a:endParaRPr sz="1000" b="1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7" name="Google Shape;97;p14"/>
            <p:cNvSpPr txBox="1"/>
            <p:nvPr/>
          </p:nvSpPr>
          <p:spPr>
            <a:xfrm>
              <a:off x="4611761" y="1575830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1min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8" name="Google Shape;98;p14"/>
          <p:cNvGrpSpPr/>
          <p:nvPr/>
        </p:nvGrpSpPr>
        <p:grpSpPr>
          <a:xfrm>
            <a:off x="5887471" y="1880595"/>
            <a:ext cx="1441311" cy="1810347"/>
            <a:chOff x="1917073" y="1575830"/>
            <a:chExt cx="1418334" cy="1567400"/>
          </a:xfrm>
        </p:grpSpPr>
        <p:cxnSp>
          <p:nvCxnSpPr>
            <p:cNvPr id="99" name="Google Shape;99;p14"/>
            <p:cNvCxnSpPr/>
            <p:nvPr/>
          </p:nvCxnSpPr>
          <p:spPr>
            <a:xfrm>
              <a:off x="2597529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0B774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" name="Google Shape;100;p14"/>
            <p:cNvSpPr/>
            <p:nvPr/>
          </p:nvSpPr>
          <p:spPr>
            <a:xfrm flipH="1">
              <a:off x="1917073" y="2306625"/>
              <a:ext cx="1418100" cy="143400"/>
            </a:xfrm>
            <a:prstGeom prst="parallelogram">
              <a:avLst>
                <a:gd name="adj" fmla="val 96952"/>
              </a:avLst>
            </a:prstGeom>
            <a:solidFill>
              <a:srgbClr val="0B7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1917307" y="2460450"/>
              <a:ext cx="1418100" cy="143400"/>
            </a:xfrm>
            <a:prstGeom prst="parallelogram">
              <a:avLst>
                <a:gd name="adj" fmla="val 96952"/>
              </a:avLst>
            </a:prstGeom>
            <a:solidFill>
              <a:srgbClr val="085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4"/>
            <p:cNvSpPr txBox="1"/>
            <p:nvPr/>
          </p:nvSpPr>
          <p:spPr>
            <a:xfrm>
              <a:off x="2021560" y="2696830"/>
              <a:ext cx="1167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Key Findings</a:t>
              </a:r>
              <a:endParaRPr sz="1000" b="1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3" name="Google Shape;103;p14"/>
            <p:cNvSpPr txBox="1"/>
            <p:nvPr/>
          </p:nvSpPr>
          <p:spPr>
            <a:xfrm>
              <a:off x="2013741" y="1575830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2-3min</a:t>
              </a:r>
              <a:endParaRPr sz="8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4" name="Google Shape;10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importance </a:t>
            </a:r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27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 sz="1400">
                <a:solidFill>
                  <a:schemeClr val="accent1"/>
                </a:solidFill>
              </a:rPr>
              <a:t>Strategic Decision Making for Clubs: </a:t>
            </a:r>
            <a:endParaRPr sz="1400">
              <a:solidFill>
                <a:schemeClr val="accen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 sz="1400">
                <a:solidFill>
                  <a:schemeClr val="accent1"/>
                </a:solidFill>
              </a:rPr>
              <a:t>Player Development Focus: </a:t>
            </a:r>
            <a:endParaRPr sz="1400">
              <a:solidFill>
                <a:schemeClr val="accen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 sz="1400">
                <a:solidFill>
                  <a:schemeClr val="accent1"/>
                </a:solidFill>
              </a:rPr>
              <a:t>Financial Optimization:</a:t>
            </a:r>
            <a:endParaRPr sz="14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</a:rPr>
              <a:t>Primary Hypothesis:</a:t>
            </a:r>
            <a:endParaRPr sz="14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accent1"/>
                </a:solidFill>
              </a:rPr>
              <a:t>This hypothesis posits that factors - age, goals, assists, nationality, and position collectively or individually exert a measurable influence on how players are valued in the transfer market.</a:t>
            </a:r>
            <a:endParaRPr sz="1400">
              <a:solidFill>
                <a:schemeClr val="accent1"/>
              </a:solidFill>
            </a:endParaRPr>
          </a:p>
        </p:txBody>
      </p:sp>
      <p:sp>
        <p:nvSpPr>
          <p:cNvPr id="111" name="Google Shape;1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title"/>
          </p:nvPr>
        </p:nvSpPr>
        <p:spPr>
          <a:xfrm>
            <a:off x="177150" y="54825"/>
            <a:ext cx="33942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Data </a:t>
            </a:r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body" idx="1"/>
          </p:nvPr>
        </p:nvSpPr>
        <p:spPr>
          <a:xfrm>
            <a:off x="177150" y="926400"/>
            <a:ext cx="4905300" cy="42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 sz="1400">
                <a:solidFill>
                  <a:schemeClr val="accent1"/>
                </a:solidFill>
              </a:rPr>
              <a:t>Comprehensive soccer player dataset from Kaggle:</a:t>
            </a:r>
            <a:endParaRPr sz="1400">
              <a:solidFill>
                <a:schemeClr val="accent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>
                <a:solidFill>
                  <a:schemeClr val="accent1"/>
                </a:solidFill>
              </a:rPr>
              <a:t>2300 entries, each representing an individual player </a:t>
            </a:r>
            <a:endParaRPr>
              <a:solidFill>
                <a:schemeClr val="accent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>
                <a:solidFill>
                  <a:schemeClr val="accent1"/>
                </a:solidFill>
              </a:rPr>
              <a:t>44 columns (variables on player for our study)</a:t>
            </a:r>
            <a:endParaRPr>
              <a:solidFill>
                <a:schemeClr val="accen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 sz="1400">
                <a:solidFill>
                  <a:schemeClr val="accent1"/>
                </a:solidFill>
              </a:rPr>
              <a:t>KPI’s:</a:t>
            </a:r>
            <a:endParaRPr sz="1400">
              <a:solidFill>
                <a:schemeClr val="accent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 b="1">
                <a:solidFill>
                  <a:schemeClr val="accent1"/>
                </a:solidFill>
              </a:rPr>
              <a:t>Predictors (X) : </a:t>
            </a:r>
            <a:endParaRPr b="1">
              <a:solidFill>
                <a:schemeClr val="accent1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</a:pPr>
            <a:r>
              <a:rPr lang="en">
                <a:solidFill>
                  <a:schemeClr val="accent1"/>
                </a:solidFill>
              </a:rPr>
              <a:t>Goals Scored</a:t>
            </a:r>
            <a:endParaRPr>
              <a:solidFill>
                <a:schemeClr val="accent1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</a:pPr>
            <a:r>
              <a:rPr lang="en">
                <a:solidFill>
                  <a:schemeClr val="accent1"/>
                </a:solidFill>
              </a:rPr>
              <a:t>Assists </a:t>
            </a:r>
            <a:endParaRPr>
              <a:solidFill>
                <a:schemeClr val="accent1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</a:pPr>
            <a:r>
              <a:rPr lang="en">
                <a:solidFill>
                  <a:schemeClr val="accent1"/>
                </a:solidFill>
              </a:rPr>
              <a:t>Passes</a:t>
            </a:r>
            <a:endParaRPr>
              <a:solidFill>
                <a:schemeClr val="accent1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</a:pPr>
            <a:r>
              <a:rPr lang="en">
                <a:solidFill>
                  <a:schemeClr val="accent1"/>
                </a:solidFill>
              </a:rPr>
              <a:t>Game minutes</a:t>
            </a:r>
            <a:endParaRPr>
              <a:solidFill>
                <a:schemeClr val="accent1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</a:pPr>
            <a:r>
              <a:rPr lang="en">
                <a:solidFill>
                  <a:schemeClr val="accent1"/>
                </a:solidFill>
              </a:rPr>
              <a:t>Player’s position</a:t>
            </a:r>
            <a:endParaRPr>
              <a:solidFill>
                <a:schemeClr val="accent1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</a:pPr>
            <a:r>
              <a:rPr lang="en">
                <a:solidFill>
                  <a:schemeClr val="accent1"/>
                </a:solidFill>
              </a:rPr>
              <a:t>Nationality </a:t>
            </a:r>
            <a:endParaRPr>
              <a:solidFill>
                <a:schemeClr val="accent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 b="1">
                <a:solidFill>
                  <a:schemeClr val="accent1"/>
                </a:solidFill>
              </a:rPr>
              <a:t>Response (Y) : </a:t>
            </a:r>
            <a:endParaRPr b="1">
              <a:solidFill>
                <a:schemeClr val="accent1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</a:pPr>
            <a:r>
              <a:rPr lang="en">
                <a:solidFill>
                  <a:schemeClr val="accent1"/>
                </a:solidFill>
              </a:rPr>
              <a:t>Value </a:t>
            </a: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chemeClr val="accent1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chemeClr val="accent1"/>
              </a:solidFill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6639425" y="3905050"/>
            <a:ext cx="2400900" cy="13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07376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19" name="Google Shape;11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6900" y="0"/>
            <a:ext cx="32854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311700" y="115400"/>
            <a:ext cx="50169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analysis</a:t>
            </a:r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body" idx="1"/>
          </p:nvPr>
        </p:nvSpPr>
        <p:spPr>
          <a:xfrm>
            <a:off x="259700" y="955150"/>
            <a:ext cx="4574400" cy="4137600"/>
          </a:xfrm>
          <a:prstGeom prst="rect">
            <a:avLst/>
          </a:prstGeom>
          <a:solidFill>
            <a:srgbClr val="CFE2F3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AutoNum type="arabicPeriod"/>
            </a:pPr>
            <a:r>
              <a:rPr lang="en" sz="1200" b="1" u="sng">
                <a:solidFill>
                  <a:schemeClr val="accent1"/>
                </a:solidFill>
              </a:rPr>
              <a:t>Correlation</a:t>
            </a:r>
            <a:endParaRPr sz="1200" b="1" u="sng">
              <a:solidFill>
                <a:schemeClr val="accen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AutoNum type="alphaLcPeriod"/>
            </a:pPr>
            <a:r>
              <a:rPr lang="en" sz="1200">
                <a:solidFill>
                  <a:schemeClr val="accent1"/>
                </a:solidFill>
              </a:rPr>
              <a:t>Nationality and player value correlation to identify nations with higher transfer values</a:t>
            </a:r>
            <a:endParaRPr sz="1200">
              <a:solidFill>
                <a:schemeClr val="accen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AutoNum type="alphaLcPeriod"/>
            </a:pPr>
            <a:r>
              <a:rPr lang="en" sz="1200">
                <a:solidFill>
                  <a:schemeClr val="accent1"/>
                </a:solidFill>
              </a:rPr>
              <a:t>Goals, assist, passes to transfer value </a:t>
            </a:r>
            <a:endParaRPr sz="12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">
              <a:solidFill>
                <a:schemeClr val="accent1"/>
              </a:solidFill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200"/>
              <a:buAutoNum type="arabicPeriod"/>
            </a:pPr>
            <a:r>
              <a:rPr lang="en" sz="1200" b="1" u="sng">
                <a:solidFill>
                  <a:schemeClr val="accent1"/>
                </a:solidFill>
              </a:rPr>
              <a:t>OLS Regression </a:t>
            </a:r>
            <a:r>
              <a:rPr lang="en" sz="1200" b="1">
                <a:solidFill>
                  <a:schemeClr val="accent1"/>
                </a:solidFill>
              </a:rPr>
              <a:t> </a:t>
            </a:r>
            <a:endParaRPr sz="1200" b="1">
              <a:solidFill>
                <a:schemeClr val="accent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</a:rPr>
              <a:t>Identify variables with significant p-values and R^2 that impact player’s transfer value based on player’s position </a:t>
            </a:r>
            <a:endParaRPr sz="1200">
              <a:solidFill>
                <a:schemeClr val="accent1"/>
              </a:solidFill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200"/>
              <a:buAutoNum type="arabicPeriod"/>
            </a:pPr>
            <a:r>
              <a:rPr lang="en" sz="1200" b="1" u="sng">
                <a:solidFill>
                  <a:schemeClr val="accent1"/>
                </a:solidFill>
              </a:rPr>
              <a:t>One-way ANOVA &amp; Tukey’s HSD</a:t>
            </a:r>
            <a:endParaRPr sz="1200" b="1" u="sng">
              <a:solidFill>
                <a:schemeClr val="accent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accent1"/>
                </a:solidFill>
              </a:rPr>
              <a:t>Compare means of transfer values for different leagues. Identify which league means have significantly different transfer values from each other	</a:t>
            </a:r>
            <a:endParaRPr sz="1200">
              <a:solidFill>
                <a:schemeClr val="accent1"/>
              </a:solidFill>
            </a:endParaRPr>
          </a:p>
        </p:txBody>
      </p:sp>
      <p:pic>
        <p:nvPicPr>
          <p:cNvPr id="127" name="Google Shape;12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4100" y="1005850"/>
            <a:ext cx="4309901" cy="403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" b="1">
                <a:solidFill>
                  <a:schemeClr val="accent1"/>
                </a:solidFill>
              </a:rPr>
              <a:t>Performance</a:t>
            </a:r>
            <a:endParaRPr b="1">
              <a:solidFill>
                <a:schemeClr val="accent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lphaLcPeriod"/>
            </a:pPr>
            <a:r>
              <a:rPr lang="en">
                <a:solidFill>
                  <a:schemeClr val="accent1"/>
                </a:solidFill>
              </a:rPr>
              <a:t>Apart from goals, Expected goals(xG) and Assists(xA) turned out to be crucial variables</a:t>
            </a:r>
            <a:endParaRPr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" b="1">
                <a:solidFill>
                  <a:schemeClr val="accent1"/>
                </a:solidFill>
              </a:rPr>
              <a:t>Positional and Nationality Difference</a:t>
            </a:r>
            <a:endParaRPr b="1">
              <a:solidFill>
                <a:schemeClr val="accent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lphaLcPeriod"/>
            </a:pPr>
            <a:r>
              <a:rPr lang="en">
                <a:solidFill>
                  <a:schemeClr val="accent1"/>
                </a:solidFill>
              </a:rPr>
              <a:t>Attackers</a:t>
            </a:r>
            <a:endParaRPr>
              <a:solidFill>
                <a:schemeClr val="accent1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romanLcPeriod"/>
            </a:pPr>
            <a:r>
              <a:rPr lang="en">
                <a:solidFill>
                  <a:schemeClr val="accent1"/>
                </a:solidFill>
              </a:rPr>
              <a:t>Goals and xG with R2 of 65%</a:t>
            </a:r>
            <a:endParaRPr>
              <a:solidFill>
                <a:schemeClr val="accent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lphaLcPeriod"/>
            </a:pPr>
            <a:r>
              <a:rPr lang="en">
                <a:solidFill>
                  <a:schemeClr val="accent1"/>
                </a:solidFill>
              </a:rPr>
              <a:t>Defenders</a:t>
            </a:r>
            <a:endParaRPr>
              <a:solidFill>
                <a:schemeClr val="accent1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romanLcPeriod"/>
            </a:pPr>
            <a:r>
              <a:rPr lang="en">
                <a:solidFill>
                  <a:schemeClr val="accent1"/>
                </a:solidFill>
              </a:rPr>
              <a:t>Minutes played and Passes with R2 of 40%</a:t>
            </a:r>
            <a:endParaRPr>
              <a:solidFill>
                <a:schemeClr val="accent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lphaLcPeriod"/>
            </a:pPr>
            <a:r>
              <a:rPr lang="en">
                <a:solidFill>
                  <a:schemeClr val="accent1"/>
                </a:solidFill>
              </a:rPr>
              <a:t>Midfielders</a:t>
            </a:r>
            <a:endParaRPr>
              <a:solidFill>
                <a:schemeClr val="accent1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romanLcPeriod"/>
            </a:pPr>
            <a:r>
              <a:rPr lang="en">
                <a:solidFill>
                  <a:schemeClr val="accent1"/>
                </a:solidFill>
              </a:rPr>
              <a:t>Passes into Penalty area and xA with R2 of 51%</a:t>
            </a:r>
            <a:endParaRPr>
              <a:solidFill>
                <a:schemeClr val="accent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lphaLcPeriod"/>
            </a:pPr>
            <a:r>
              <a:rPr lang="en">
                <a:solidFill>
                  <a:schemeClr val="accent1"/>
                </a:solidFill>
              </a:rPr>
              <a:t>Goalkeepers</a:t>
            </a:r>
            <a:endParaRPr>
              <a:solidFill>
                <a:schemeClr val="accent1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romanLcPeriod"/>
            </a:pPr>
            <a:r>
              <a:rPr lang="en">
                <a:solidFill>
                  <a:schemeClr val="accent1"/>
                </a:solidFill>
              </a:rPr>
              <a:t>Save percentage and minutes played with R2 of 39%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5" name="Google Shape;13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24795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2958300" cy="33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33" b="1">
                <a:solidFill>
                  <a:schemeClr val="accent1"/>
                </a:solidFill>
              </a:rPr>
              <a:t>3. Nationality</a:t>
            </a:r>
            <a:endParaRPr sz="2133" b="1">
              <a:solidFill>
                <a:schemeClr val="accent1"/>
              </a:solidFill>
            </a:endParaRPr>
          </a:p>
          <a:p>
            <a:pPr marL="457200" lvl="0" indent="-322214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74"/>
              <a:buChar char="●"/>
            </a:pPr>
            <a:r>
              <a:rPr lang="en" sz="1474">
                <a:solidFill>
                  <a:schemeClr val="accent1"/>
                </a:solidFill>
              </a:rPr>
              <a:t>Attackers: Brazil, Portugal, Belgium</a:t>
            </a:r>
            <a:endParaRPr sz="1474">
              <a:solidFill>
                <a:schemeClr val="accent1"/>
              </a:solidFill>
            </a:endParaRPr>
          </a:p>
          <a:p>
            <a:pPr marL="457200" lvl="0" indent="-322214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74"/>
              <a:buChar char="●"/>
            </a:pPr>
            <a:r>
              <a:rPr lang="en" sz="1474">
                <a:solidFill>
                  <a:schemeClr val="accent1"/>
                </a:solidFill>
              </a:rPr>
              <a:t>Defenders: Portugal, Netherlands, Brazil</a:t>
            </a:r>
            <a:endParaRPr sz="1474">
              <a:solidFill>
                <a:schemeClr val="accent1"/>
              </a:solidFill>
            </a:endParaRPr>
          </a:p>
          <a:p>
            <a:pPr marL="457200" lvl="0" indent="-322214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74"/>
              <a:buChar char="●"/>
            </a:pPr>
            <a:r>
              <a:rPr lang="en" sz="1474">
                <a:solidFill>
                  <a:schemeClr val="accent1"/>
                </a:solidFill>
              </a:rPr>
              <a:t>Midfielders: England, Belgium</a:t>
            </a:r>
            <a:endParaRPr sz="1474">
              <a:solidFill>
                <a:schemeClr val="accent1"/>
              </a:solidFill>
            </a:endParaRPr>
          </a:p>
          <a:p>
            <a:pPr marL="457200" lvl="0" indent="-322214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74"/>
              <a:buChar char="●"/>
            </a:pPr>
            <a:r>
              <a:rPr lang="en" sz="1474">
                <a:solidFill>
                  <a:schemeClr val="accent1"/>
                </a:solidFill>
              </a:rPr>
              <a:t>Goalkeepers: England, Germany, Brazil</a:t>
            </a:r>
            <a:endParaRPr sz="1474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pic>
        <p:nvPicPr>
          <p:cNvPr id="142" name="Google Shape;142;p19"/>
          <p:cNvPicPr preferRelativeResize="0"/>
          <p:nvPr/>
        </p:nvPicPr>
        <p:blipFill rotWithShape="1">
          <a:blip r:embed="rId3">
            <a:alphaModFix/>
          </a:blip>
          <a:srcRect b="-6803"/>
          <a:stretch/>
        </p:blipFill>
        <p:spPr>
          <a:xfrm>
            <a:off x="3349275" y="538075"/>
            <a:ext cx="6032900" cy="42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1751400" cy="40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crucial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  <p:pic>
        <p:nvPicPr>
          <p:cNvPr id="149" name="Google Shape;14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3100" y="136738"/>
            <a:ext cx="6970677" cy="487002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vs Value</a:t>
            </a:r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7" name="Google Shape;1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28675"/>
            <a:ext cx="3911425" cy="31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28675"/>
            <a:ext cx="3911425" cy="30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668</Words>
  <Application>Microsoft Macintosh PowerPoint</Application>
  <PresentationFormat>On-screen Show (16:9)</PresentationFormat>
  <Paragraphs>131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Roboto</vt:lpstr>
      <vt:lpstr>Source Code Pro</vt:lpstr>
      <vt:lpstr>Arial</vt:lpstr>
      <vt:lpstr>Amatic SC</vt:lpstr>
      <vt:lpstr>Beach Day</vt:lpstr>
      <vt:lpstr>Decoding the market: A comprehensive analysis of soccer player evaluation </vt:lpstr>
      <vt:lpstr>Table of Contents</vt:lpstr>
      <vt:lpstr>Study importance </vt:lpstr>
      <vt:lpstr>About the Data </vt:lpstr>
      <vt:lpstr>statistical analysis</vt:lpstr>
      <vt:lpstr>Results</vt:lpstr>
      <vt:lpstr>Results</vt:lpstr>
      <vt:lpstr>crucial Variables</vt:lpstr>
      <vt:lpstr>Goals vs Value</vt:lpstr>
      <vt:lpstr>Value of the player by League</vt:lpstr>
      <vt:lpstr>Findings</vt:lpstr>
      <vt:lpstr>Implications</vt:lpstr>
      <vt:lpstr>Recommendations 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Decoding the market: A comprehensive analysis of soccer player evaluation </dc:title>
  <cp:lastModifiedBy>Aditya Dhanotia</cp:lastModifiedBy>
  <cp:revision>1</cp:revision>
  <dcterms:modified xsi:type="dcterms:W3CDTF">2023-11-29T19:22:04Z</dcterms:modified>
</cp:coreProperties>
</file>